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256" r:id="rId2"/>
    <p:sldId id="257" r:id="rId3"/>
    <p:sldId id="275" r:id="rId4"/>
    <p:sldId id="262" r:id="rId5"/>
    <p:sldId id="271" r:id="rId6"/>
  </p:sldIdLst>
  <p:sldSz cx="9144000" cy="6858000" type="screen4x3"/>
  <p:notesSz cx="6858000" cy="9067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6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78070" autoAdjust="0"/>
  </p:normalViewPr>
  <p:slideViewPr>
    <p:cSldViewPr>
      <p:cViewPr varScale="1">
        <p:scale>
          <a:sx n="69" d="100"/>
          <a:sy n="69" d="100"/>
        </p:scale>
        <p:origin x="7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04" y="-72"/>
      </p:cViewPr>
      <p:guideLst>
        <p:guide orient="horz" pos="285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098" cy="45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defTabSz="91008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414" y="2"/>
            <a:ext cx="2972098" cy="45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 defTabSz="91008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81038"/>
            <a:ext cx="4535488" cy="340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307507"/>
            <a:ext cx="5485805" cy="407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613512"/>
            <a:ext cx="2972098" cy="45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defTabSz="91008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414" y="8613512"/>
            <a:ext cx="2972098" cy="45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defTabSz="910080">
              <a:defRPr sz="1200"/>
            </a:lvl1pPr>
          </a:lstStyle>
          <a:p>
            <a:pPr>
              <a:defRPr/>
            </a:pPr>
            <a:fld id="{95A395B1-FD9F-417F-B483-44A363AB55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52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3337E0-921D-4900-BF2A-8F422ED89C5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2493758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B088F-F95E-4906-8D16-4AC1F7C21DD5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816694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4FE51-233D-46C2-9A5E-68F1751FCB56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063558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B0187-34BC-4505-86EB-6EB0D7B1D186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2066282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DFC2-55FD-48C4-819B-5CD9CC51B3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729C3-4A03-4283-878B-D7D1734F38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CAE39-9DCE-40E9-A3EC-4B30704FBF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6C24C-8DE8-4958-A53F-0BB013F967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B9B7-27ED-441D-BBDB-AB5C49DAF8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F052-C214-4DA1-8629-6115D3F82D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793E-C889-436F-9C7B-62DC402B82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1EA15-E16C-41CF-9F86-A7EF7FC4CA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E7857-D8C0-442A-A3D7-AF4B0314F8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240C-30EC-4DFC-9577-97FE339B1F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D23A0-C8B7-4166-9F3D-BD2AB2A2A7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08391-D944-4E34-884E-22796609267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3FE60534-9339-43D3-BBE4-17D981A1C7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2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229600" cy="1752600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Water System Improvement Project</a:t>
            </a:r>
            <a:br>
              <a:rPr lang="en-US" sz="4000" b="1" dirty="0" smtClean="0"/>
            </a:br>
            <a:r>
              <a:rPr lang="en-US" sz="4000" b="1" dirty="0" err="1" smtClean="0"/>
              <a:t>Project</a:t>
            </a:r>
            <a:r>
              <a:rPr lang="en-US" sz="4000" b="1" dirty="0" smtClean="0"/>
              <a:t> Cost Summary</a:t>
            </a:r>
            <a:br>
              <a:rPr lang="en-US" sz="4000" b="1" dirty="0" smtClean="0"/>
            </a:br>
            <a:r>
              <a:rPr lang="en-US" sz="4000" b="1" dirty="0" smtClean="0"/>
              <a:t>Implementation  Schedule</a:t>
            </a:r>
            <a:r>
              <a:rPr lang="en-US" sz="4600" dirty="0" smtClean="0"/>
              <a:t/>
            </a:r>
            <a:br>
              <a:rPr lang="en-US" sz="4600" dirty="0" smtClean="0"/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/>
              <a:t>Project Cost Overview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98813"/>
              </p:ext>
            </p:extLst>
          </p:nvPr>
        </p:nvGraphicFramePr>
        <p:xfrm>
          <a:off x="381000" y="1066801"/>
          <a:ext cx="8305800" cy="548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524000"/>
                <a:gridCol w="2133600"/>
                <a:gridCol w="1905000"/>
              </a:tblGrid>
              <a:tr h="686597">
                <a:tc>
                  <a:txBody>
                    <a:bodyPr/>
                    <a:lstStyle/>
                    <a:p>
                      <a:pPr algn="ctr"/>
                      <a:endParaRPr lang="en-US" u="sng" dirty="0" smtClean="0"/>
                    </a:p>
                    <a:p>
                      <a:pPr algn="l"/>
                      <a:r>
                        <a:rPr lang="en-US" u="sng" dirty="0" smtClean="0"/>
                        <a:t>Element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u="sng" dirty="0" smtClean="0"/>
                        <a:t>Bond</a:t>
                      </a:r>
                      <a:r>
                        <a:rPr lang="en-US" u="sng" baseline="0" dirty="0" smtClean="0"/>
                        <a:t> Vote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u="sng" dirty="0" smtClean="0"/>
                    </a:p>
                    <a:p>
                      <a:pPr algn="ctr"/>
                      <a:r>
                        <a:rPr lang="en-US" u="sng" dirty="0" smtClean="0"/>
                        <a:t>Current Estimate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Change1</a:t>
                      </a:r>
                      <a:endParaRPr lang="en-US" u="none" dirty="0" smtClean="0"/>
                    </a:p>
                    <a:p>
                      <a:pPr algn="ctr"/>
                      <a:r>
                        <a:rPr lang="en-US" u="sng" dirty="0" smtClean="0"/>
                        <a:t>(Unfavorable)</a:t>
                      </a:r>
                      <a:endParaRPr lang="en-US" u="sng" dirty="0"/>
                    </a:p>
                  </a:txBody>
                  <a:tcPr/>
                </a:tc>
              </a:tr>
              <a:tr h="457732">
                <a:tc>
                  <a:txBody>
                    <a:bodyPr/>
                    <a:lstStyle/>
                    <a:p>
                      <a:r>
                        <a:rPr lang="en-US" dirty="0" smtClean="0"/>
                        <a:t>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$4,298,278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$4,182,340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$115,938</a:t>
                      </a:r>
                      <a:endParaRPr lang="en-US" dirty="0"/>
                    </a:p>
                  </a:txBody>
                  <a:tcPr/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$1,154,520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$1,697,397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($542,877)</a:t>
                      </a:r>
                      <a:endParaRPr lang="en-US" dirty="0"/>
                    </a:p>
                  </a:txBody>
                  <a:tcPr/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$17,746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$41,823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($24,077)</a:t>
                      </a:r>
                      <a:endParaRPr lang="en-US" dirty="0"/>
                    </a:p>
                  </a:txBody>
                  <a:tcPr/>
                </a:tc>
              </a:tr>
              <a:tr h="468630">
                <a:tc>
                  <a:txBody>
                    <a:bodyPr/>
                    <a:lstStyle/>
                    <a:p>
                      <a:r>
                        <a:rPr lang="en-US" dirty="0" smtClean="0"/>
                        <a:t>Legal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$17,745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$41,823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($24,078)</a:t>
                      </a:r>
                      <a:endParaRPr lang="en-US" dirty="0"/>
                    </a:p>
                  </a:txBody>
                  <a:tcPr/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Land Acquisition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$13,000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$20,000</a:t>
                      </a:r>
                      <a:endParaRPr lang="en-US" dirty="0"/>
                    </a:p>
                  </a:txBody>
                  <a:tcPr/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Contingency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$643,488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</a:t>
                      </a:r>
                      <a:r>
                        <a:rPr lang="en-US" u="none" dirty="0" smtClean="0"/>
                        <a:t>188,394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$455,094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Improvements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$6,164,777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6,164,777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Outer District Assistance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$250,000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$250,000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$0</a:t>
                      </a:r>
                      <a:endParaRPr lang="en-US" u="none" dirty="0"/>
                    </a:p>
                  </a:txBody>
                  <a:tcPr/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Outer</a:t>
                      </a:r>
                      <a:r>
                        <a:rPr lang="en-US" baseline="0" dirty="0" smtClean="0"/>
                        <a:t> District Legal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$0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$34,954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($34,954)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25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$6,414,777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6,449,731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($34,954)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5334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tabLst>
                <a:tab pos="2971800" algn="ctr"/>
                <a:tab pos="5943600" algn="r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</a:rPr>
              <a:t>Construction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Times New Roman" pitchFamily="18" charset="0"/>
              </a:rPr>
              <a:t>Cost Summary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905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734324"/>
              </p:ext>
            </p:extLst>
          </p:nvPr>
        </p:nvGraphicFramePr>
        <p:xfrm>
          <a:off x="533400" y="1266686"/>
          <a:ext cx="83820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371600"/>
                <a:gridCol w="1371600"/>
                <a:gridCol w="1676400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u="sng" dirty="0" smtClean="0"/>
                    </a:p>
                    <a:p>
                      <a:pPr algn="l"/>
                      <a:r>
                        <a:rPr lang="en-US" u="sng" dirty="0" smtClean="0"/>
                        <a:t>Element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u="sng" dirty="0" smtClean="0"/>
                        <a:t>Bond</a:t>
                      </a:r>
                      <a:r>
                        <a:rPr lang="en-US" u="sng" baseline="0" dirty="0" smtClean="0"/>
                        <a:t> Vote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Current </a:t>
                      </a:r>
                      <a:r>
                        <a:rPr lang="en-US" u="sng" dirty="0" smtClean="0"/>
                        <a:t>Estimate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Change</a:t>
                      </a:r>
                    </a:p>
                    <a:p>
                      <a:pPr algn="ctr"/>
                      <a:r>
                        <a:rPr lang="en-US" u="sng" dirty="0" smtClean="0"/>
                        <a:t>(Unfavorable)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1 – East</a:t>
                      </a:r>
                      <a:r>
                        <a:rPr lang="en-US" baseline="0" dirty="0" smtClean="0"/>
                        <a:t> Side Pipe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$576,825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$577,069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($244)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2 –</a:t>
                      </a:r>
                      <a:r>
                        <a:rPr lang="en-US" baseline="0" dirty="0" smtClean="0"/>
                        <a:t> Water 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$720,438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$720,438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3 – Field St 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$415,040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$1,065,838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</a:t>
                      </a:r>
                      <a:r>
                        <a:rPr lang="en-US" dirty="0" smtClean="0"/>
                        <a:t>650,798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3A</a:t>
                      </a:r>
                      <a:r>
                        <a:rPr lang="en-US" baseline="0" dirty="0" smtClean="0"/>
                        <a:t> – Pressure Valve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$94,818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($94,818)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4 – East Side</a:t>
                      </a:r>
                      <a:r>
                        <a:rPr lang="en-US" baseline="0" dirty="0" smtClean="0"/>
                        <a:t> Tank &amp; Pipe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$1,438,388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$1,270,262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$168,126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5A – West Side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$295,872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$459,815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($163,943)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5B – Taylor Hill (Bluff St.)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$434,109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$660,302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($226,193)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6 – Park &amp; Chatterton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$322,481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$322,481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7 – Existing</a:t>
                      </a:r>
                      <a:r>
                        <a:rPr lang="en-US" baseline="0" dirty="0" smtClean="0"/>
                        <a:t> Tank Removal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8 – Surface Water</a:t>
                      </a:r>
                      <a:r>
                        <a:rPr lang="en-US" baseline="0" dirty="0" smtClean="0"/>
                        <a:t> Abandon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$55,125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$54,236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$889</a:t>
                      </a:r>
                      <a:endParaRPr lang="en-US" u="non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 Estimated Construction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$4,298,278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$4,182,340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$115,938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 eaLnBrk="1" hangingPunct="1"/>
            <a:r>
              <a:rPr lang="en-US" sz="4000" b="1" dirty="0" smtClean="0"/>
              <a:t>Engineering Cost Summary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792537"/>
          </a:xfrm>
        </p:spPr>
        <p:txBody>
          <a:bodyPr/>
          <a:lstStyle/>
          <a:p>
            <a:pPr eaLnBrk="1" fontAlgn="ctr" hangingPunct="1"/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4:  Town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fontAlgn="ctr" hangingPunct="1"/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$790,084</a:t>
            </a:r>
          </a:p>
          <a:p>
            <a:pPr eaLnBrk="1" fontAlgn="ctr" hangingPunct="1"/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$769,537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06892"/>
              </p:ext>
            </p:extLst>
          </p:nvPr>
        </p:nvGraphicFramePr>
        <p:xfrm>
          <a:off x="457200" y="1447800"/>
          <a:ext cx="8229600" cy="345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1524000"/>
                <a:gridCol w="1371600"/>
                <a:gridCol w="1676400"/>
              </a:tblGrid>
              <a:tr h="339436">
                <a:tc>
                  <a:txBody>
                    <a:bodyPr/>
                    <a:lstStyle/>
                    <a:p>
                      <a:pPr algn="ctr"/>
                      <a:endParaRPr lang="en-US" u="sng" dirty="0" smtClean="0"/>
                    </a:p>
                    <a:p>
                      <a:pPr algn="l"/>
                      <a:r>
                        <a:rPr lang="en-US" u="sng" dirty="0" smtClean="0"/>
                        <a:t>Element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u="sng" dirty="0" smtClean="0"/>
                        <a:t>Bond</a:t>
                      </a:r>
                      <a:r>
                        <a:rPr lang="en-US" u="sng" baseline="0" dirty="0" smtClean="0"/>
                        <a:t> Vote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Current </a:t>
                      </a:r>
                      <a:r>
                        <a:rPr lang="en-US" u="sng" dirty="0" smtClean="0"/>
                        <a:t>Estimate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none" dirty="0" smtClean="0"/>
                        <a:t>Change</a:t>
                      </a:r>
                    </a:p>
                    <a:p>
                      <a:pPr algn="ctr"/>
                      <a:r>
                        <a:rPr lang="en-US" u="sng" dirty="0" smtClean="0"/>
                        <a:t>(Unfavorable)</a:t>
                      </a:r>
                      <a:endParaRPr lang="en-US" u="sng" dirty="0"/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dirty="0" smtClean="0"/>
                        <a:t>Step I – Preliminary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$218,189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$219,089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($900)</a:t>
                      </a:r>
                      <a:endParaRPr lang="en-US" dirty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dirty="0" smtClean="0"/>
                        <a:t>Step II – Final</a:t>
                      </a:r>
                      <a:r>
                        <a:rPr lang="en-US" baseline="0" dirty="0" smtClean="0"/>
                        <a:t> Design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$427,865</a:t>
                      </a:r>
                      <a:endParaRPr lang="en-US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$640,495</a:t>
                      </a:r>
                    </a:p>
                  </a:txBody>
                  <a:tcPr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($212,630)</a:t>
                      </a:r>
                      <a:endParaRPr lang="en-US" dirty="0"/>
                    </a:p>
                  </a:txBody>
                  <a:tcPr anchor="ctr">
                    <a:lnB w="12700" cmpd="sng">
                      <a:noFill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Step III – Construction</a:t>
                      </a:r>
                      <a:r>
                        <a:rPr lang="en-US" baseline="0" dirty="0" smtClean="0"/>
                        <a:t> Services</a:t>
                      </a:r>
                      <a:endParaRPr lang="en-US" dirty="0" smtClean="0"/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$508,466</a:t>
                      </a:r>
                      <a:endParaRPr lang="en-US" u="none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$825,813</a:t>
                      </a:r>
                      <a:endParaRPr lang="en-US" u="none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none" dirty="0" smtClean="0"/>
                        <a:t>($317,347)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dirty="0" smtClean="0"/>
                        <a:t>Hydraulic</a:t>
                      </a:r>
                      <a:r>
                        <a:rPr lang="en-US" baseline="0" dirty="0" smtClean="0"/>
                        <a:t> Analysis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$12,000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($12,000)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Estimated Engineering Cost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$1,154,520</a:t>
                      </a:r>
                      <a:endParaRPr lang="en-US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$1,697,397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($542,877)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563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/>
              <a:t>Implementation Schedule</a:t>
            </a:r>
          </a:p>
        </p:txBody>
      </p:sp>
      <p:graphicFrame>
        <p:nvGraphicFramePr>
          <p:cNvPr id="57" name="Content Placeholder 5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2425644"/>
              </p:ext>
            </p:extLst>
          </p:nvPr>
        </p:nvGraphicFramePr>
        <p:xfrm>
          <a:off x="457200" y="1066800"/>
          <a:ext cx="8229600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2971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1 – East</a:t>
                      </a:r>
                      <a:r>
                        <a:rPr lang="en-US" baseline="0" dirty="0" smtClean="0"/>
                        <a:t> Side Pipe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2 –</a:t>
                      </a:r>
                      <a:r>
                        <a:rPr lang="en-US" baseline="0" dirty="0" smtClean="0"/>
                        <a:t> Water 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3 – Field St 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3A</a:t>
                      </a:r>
                      <a:r>
                        <a:rPr lang="en-US" baseline="0" dirty="0" smtClean="0"/>
                        <a:t> – Pressure Valve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4 – East Side</a:t>
                      </a:r>
                      <a:r>
                        <a:rPr lang="en-US" baseline="0" dirty="0" smtClean="0"/>
                        <a:t> Tank &amp;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5A – West Side Distribution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5B – Taylor Hill (Bluff Street)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6 – Park &amp; Chatterton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7 – Existing</a:t>
                      </a:r>
                      <a:r>
                        <a:rPr lang="en-US" baseline="0" dirty="0" smtClean="0"/>
                        <a:t> Tank Removal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Deleted</a:t>
                      </a:r>
                      <a:endParaRPr lang="en-US" dirty="0"/>
                    </a:p>
                  </a:txBody>
                  <a:tcPr>
                    <a:lnR w="12700" cmpd="sng">
                      <a:noFill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8a – Surface</a:t>
                      </a:r>
                      <a:r>
                        <a:rPr lang="en-US" baseline="0" dirty="0" smtClean="0"/>
                        <a:t> Water Discontinuance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December 14, 2014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 8B – </a:t>
                      </a:r>
                      <a:r>
                        <a:rPr lang="en-US" baseline="0" dirty="0" smtClean="0"/>
                        <a:t>Filter Plant Abandonment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December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2018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Hydraulic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September 2017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Substandard Hydrants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December 2018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Improvements - Basis of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September 2017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5684</TotalTime>
  <Words>432</Words>
  <Application>Microsoft Office PowerPoint</Application>
  <PresentationFormat>On-screen Show (4:3)</PresentationFormat>
  <Paragraphs>168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Edge</vt:lpstr>
      <vt:lpstr>Water System Improvement Project Project Cost Summary Implementation  Schedule </vt:lpstr>
      <vt:lpstr>Project Cost Overview</vt:lpstr>
      <vt:lpstr>PowerPoint Presentation</vt:lpstr>
      <vt:lpstr>Engineering Cost Summary</vt:lpstr>
      <vt:lpstr>Implementation Schedule</vt:lpstr>
    </vt:vector>
  </TitlesOfParts>
  <Company>Town of Proctor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Town of Proctor</dc:creator>
  <cp:lastModifiedBy>Stan</cp:lastModifiedBy>
  <cp:revision>297</cp:revision>
  <cp:lastPrinted>2017-03-06T17:51:04Z</cp:lastPrinted>
  <dcterms:created xsi:type="dcterms:W3CDTF">2009-02-12T19:36:10Z</dcterms:created>
  <dcterms:modified xsi:type="dcterms:W3CDTF">2017-03-06T18:09:31Z</dcterms:modified>
</cp:coreProperties>
</file>